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7" r:id="rId6"/>
    <p:sldId id="260" r:id="rId7"/>
    <p:sldId id="261" r:id="rId8"/>
    <p:sldId id="264" r:id="rId9"/>
    <p:sldId id="262" r:id="rId10"/>
    <p:sldId id="265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7" autoAdjust="0"/>
    <p:restoredTop sz="92876"/>
  </p:normalViewPr>
  <p:slideViewPr>
    <p:cSldViewPr snapToGrid="0">
      <p:cViewPr>
        <p:scale>
          <a:sx n="50" d="100"/>
          <a:sy n="50" d="100"/>
        </p:scale>
        <p:origin x="1216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EC84FF0-9F0D-42B3-9E7C-0C4DE91C27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4908E34-DBC5-430D-84B6-210126543D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721F75A-0708-4271-8360-6AA00E2D7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DFE4D-4D60-45A5-8A64-9E77FC0B438C}" type="datetimeFigureOut">
              <a:rPr lang="en-US" smtClean="0"/>
              <a:t>6/12/22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5E89039-E194-42B7-8522-EEBB68D90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D696E22-CFD8-4C8C-BED8-AF2FF781B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60C96-0F04-47B1-9EEC-F4EC89B35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119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6E9299-3380-4F68-81CA-5D6A5597F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F1BA976-339F-42F9-AC80-F7C20B3270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5B55075-F493-4F38-A257-2907BEF2D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DFE4D-4D60-45A5-8A64-9E77FC0B438C}" type="datetimeFigureOut">
              <a:rPr lang="en-US" smtClean="0"/>
              <a:t>6/12/22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965B822-6325-41BE-8B21-D08042A8E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5DAD6C3-1AEC-49FF-8161-1304C9756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60C96-0F04-47B1-9EEC-F4EC89B35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809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4A0CF9F-8128-4170-9097-6C8E1E264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066FB25-14FD-44C9-9A0D-D2614A199C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1B13E61-BC16-416E-BC5E-7E15A5403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DFE4D-4D60-45A5-8A64-9E77FC0B438C}" type="datetimeFigureOut">
              <a:rPr lang="en-US" smtClean="0"/>
              <a:t>6/12/22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DD25976-1248-4553-A4F1-5827E2489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FFB4483-6B03-47E6-B0DB-7A3305736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60C96-0F04-47B1-9EEC-F4EC89B35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238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39D850-59BB-4154-A3F3-272C098A4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8AD74BE-04B1-401C-B48A-E42560E998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502237C-4570-48A3-B431-9D0EDC8FF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DFE4D-4D60-45A5-8A64-9E77FC0B438C}" type="datetimeFigureOut">
              <a:rPr lang="en-US" smtClean="0"/>
              <a:t>6/12/22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0BBBD40-A00D-445B-9ED7-52BE0AF75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D223506-2335-44E0-9CCF-E2A02967B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60C96-0F04-47B1-9EEC-F4EC89B35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530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468FC5-FA27-47A3-8505-03A15BD89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1B17ABA-C4C2-400C-B6E5-E38EADAF6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FC79BF4-712A-46E8-8A15-02983EF24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DFE4D-4D60-45A5-8A64-9E77FC0B438C}" type="datetimeFigureOut">
              <a:rPr lang="en-US" smtClean="0"/>
              <a:t>6/12/22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ACE3D8A-C1D9-4807-A8ED-CB751408E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0F5EDF4-F785-4126-9733-208461641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60C96-0F04-47B1-9EEC-F4EC89B35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216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1538CA-6B9F-4761-95E7-4C14991BB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2309F8B-75FF-4AF3-BC40-79D373EA84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C4D51C6-B82F-4368-B310-477E701366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9FAC946-BBB7-486C-9313-8E8A5DBB5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DFE4D-4D60-45A5-8A64-9E77FC0B438C}" type="datetimeFigureOut">
              <a:rPr lang="en-US" smtClean="0"/>
              <a:t>6/12/22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BA1D9C1-CB3A-4FF6-B318-1FB0DEA56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658532F-37AA-4765-A68C-80435CB09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60C96-0F04-47B1-9EEC-F4EC89B35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730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5417020-A43E-4221-B34E-49604187F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D2A9B3A-A544-43ED-A4EE-513223CDA2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FBC7D24-4664-4025-A9C2-D0F95FBE8D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93808DB-4817-41F0-9794-E1E1ECB4F5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F4AC4E4-6DBD-4F59-BDC4-0411294322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324853C3-67AB-498A-ACCF-ABCFF27E3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DFE4D-4D60-45A5-8A64-9E77FC0B438C}" type="datetimeFigureOut">
              <a:rPr lang="en-US" smtClean="0"/>
              <a:t>6/12/22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8A7E3CD-8540-4DBF-8E2F-349D4FB81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09F2744-48D9-45A2-8209-EDE8CC1B3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60C96-0F04-47B1-9EEC-F4EC89B35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378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89F62F1-9FA7-4266-B451-22935F467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708BED6-5FDC-48CF-8D68-7D6712C99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DFE4D-4D60-45A5-8A64-9E77FC0B438C}" type="datetimeFigureOut">
              <a:rPr lang="en-US" smtClean="0"/>
              <a:t>6/12/22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83D9D88-2BC0-4336-95C5-8E7B6B42D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EE1EA4D-3156-4563-8DD3-1DB79DD61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60C96-0F04-47B1-9EEC-F4EC89B35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956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E9D86F27-11AD-4EF2-BBCC-FDA4B9CF2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DFE4D-4D60-45A5-8A64-9E77FC0B438C}" type="datetimeFigureOut">
              <a:rPr lang="en-US" smtClean="0"/>
              <a:t>6/12/22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ECF54B6-9238-4CFA-B4FD-A38D96F10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746E444-3C44-46A1-BF2F-3EFAA49A5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60C96-0F04-47B1-9EEC-F4EC89B35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950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5B500C-538E-4382-9304-E192505DA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1EF382F-D791-4760-8E5A-E24EAF288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2656BD5-120E-413E-A9D3-F98FB2CCC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2BD4F93-9FDF-4149-8322-21AD31FD6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DFE4D-4D60-45A5-8A64-9E77FC0B438C}" type="datetimeFigureOut">
              <a:rPr lang="en-US" smtClean="0"/>
              <a:t>6/12/22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A2FA019-2007-4DB6-B7DE-D8E3DE678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D4941A3-CD57-4049-8DF1-E1EA1661F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60C96-0F04-47B1-9EEC-F4EC89B35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06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AAD0528-A27F-4BDA-AF33-6374C038A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91E2AB1-4FCD-4890-9F29-F424B3486A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3224469-7BC7-4E6D-A92B-E81B28DC71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B9018ED-D5AB-44EC-BE9E-2CB0C56AE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DFE4D-4D60-45A5-8A64-9E77FC0B438C}" type="datetimeFigureOut">
              <a:rPr lang="en-US" smtClean="0"/>
              <a:t>6/12/22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EF74C7D-D13F-4C38-8B27-DE8CEC58A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47D51D4-484D-4BD2-B3B2-3E54F2051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60C96-0F04-47B1-9EEC-F4EC89B35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454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B658614-3AA8-4E88-88B5-F3CC9C060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A2A4800-49D9-48A1-9DD7-46467FF1A7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650F87D-A21A-4937-9BFD-F82BDA6ECD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DFE4D-4D60-45A5-8A64-9E77FC0B438C}" type="datetimeFigureOut">
              <a:rPr lang="en-US" smtClean="0"/>
              <a:t>6/12/22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C931F2A-3EA4-477B-8D88-FA99B11F57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8065ACA-AAF3-4F28-98A2-4465903363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60C96-0F04-47B1-9EEC-F4EC89B35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547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ddikti.kemdikbud.go.id/" TargetMode="External"/><Relationship Id="rId3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BEFCFF-AF36-4D22-B797-AA89FF6E0F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NUDC KDMI Wilayah 2022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16BF8B4-6E92-4993-88E6-A2825B29EC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958BC40-7C40-4C86-B82E-23AA47232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1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362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AF677A-852A-4524-B4DE-570E80747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0624"/>
            <a:ext cx="10515600" cy="920064"/>
          </a:xfrm>
        </p:spPr>
        <p:txBody>
          <a:bodyPr/>
          <a:lstStyle/>
          <a:p>
            <a:r>
              <a:rPr lang="en-US" dirty="0" smtClean="0"/>
              <a:t>Video 3: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C8D65C7-156F-4FD6-869B-CB42170C0F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Menonton</a:t>
            </a:r>
            <a:r>
              <a:rPr lang="en-US" dirty="0" smtClean="0"/>
              <a:t> </a:t>
            </a:r>
            <a:r>
              <a:rPr lang="en-US" dirty="0"/>
              <a:t>H</a:t>
            </a:r>
            <a:r>
              <a:rPr lang="en-US" dirty="0" smtClean="0"/>
              <a:t>alf debate (OG vs OO): 30 </a:t>
            </a:r>
            <a:r>
              <a:rPr lang="en-US" dirty="0" err="1" smtClean="0"/>
              <a:t>menit</a:t>
            </a:r>
            <a:endParaRPr lang="en-US" dirty="0" smtClean="0"/>
          </a:p>
          <a:p>
            <a:r>
              <a:rPr lang="en-US" dirty="0" smtClean="0"/>
              <a:t>Case building: 15</a:t>
            </a:r>
          </a:p>
          <a:p>
            <a:r>
              <a:rPr lang="en-US" dirty="0" err="1" smtClean="0"/>
              <a:t>Perekaman</a:t>
            </a:r>
            <a:r>
              <a:rPr lang="en-US" dirty="0" smtClean="0"/>
              <a:t>: 15 </a:t>
            </a:r>
            <a:r>
              <a:rPr lang="en-US" dirty="0" err="1" smtClean="0"/>
              <a:t>menit</a:t>
            </a:r>
            <a:endParaRPr lang="en-US" dirty="0" smtClean="0"/>
          </a:p>
          <a:p>
            <a:r>
              <a:rPr lang="en-US" dirty="0" err="1" smtClean="0"/>
              <a:t>Pengunggahan</a:t>
            </a:r>
            <a:r>
              <a:rPr lang="en-US" dirty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G-Drive: 75 </a:t>
            </a:r>
            <a:r>
              <a:rPr lang="en-US" dirty="0" err="1" smtClean="0"/>
              <a:t>menit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81BD914-F285-40E3-9323-6B5D3F939C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9757"/>
            <a:ext cx="12192000" cy="81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471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AF677A-852A-4524-B4DE-570E80747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458" y="1579938"/>
            <a:ext cx="5330283" cy="463158"/>
          </a:xfrm>
        </p:spPr>
        <p:txBody>
          <a:bodyPr>
            <a:normAutofit/>
          </a:bodyPr>
          <a:lstStyle/>
          <a:p>
            <a:r>
              <a:rPr lang="en-US" sz="1800" b="1" dirty="0" err="1"/>
              <a:t>Tantangan</a:t>
            </a:r>
            <a:r>
              <a:rPr lang="en-US" sz="1800" b="1" dirty="0"/>
              <a:t> </a:t>
            </a:r>
            <a:r>
              <a:rPr lang="en-US" sz="1800" b="1" dirty="0" err="1"/>
              <a:t>Mosi</a:t>
            </a:r>
            <a:r>
              <a:rPr lang="en-US" sz="1800" b="1" dirty="0"/>
              <a:t> </a:t>
            </a:r>
            <a:r>
              <a:rPr lang="en-US" sz="1800" b="1" dirty="0" smtClean="0"/>
              <a:t>2 </a:t>
            </a:r>
            <a:r>
              <a:rPr lang="en-US" sz="1800" b="1" dirty="0" err="1"/>
              <a:t>untuk</a:t>
            </a:r>
            <a:r>
              <a:rPr lang="en-US" sz="1800" b="1" dirty="0"/>
              <a:t> </a:t>
            </a:r>
            <a:r>
              <a:rPr lang="en-US" sz="1800" b="1" dirty="0" err="1"/>
              <a:t>Peserta</a:t>
            </a:r>
            <a:r>
              <a:rPr lang="en-US" sz="1800" b="1" dirty="0"/>
              <a:t> </a:t>
            </a:r>
            <a:r>
              <a:rPr lang="en-US" sz="1800" b="1" dirty="0" smtClean="0"/>
              <a:t>2</a:t>
            </a:r>
            <a:endParaRPr lang="en-US" sz="1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7096193"/>
              </p:ext>
            </p:extLst>
          </p:nvPr>
        </p:nvGraphicFramePr>
        <p:xfrm>
          <a:off x="990599" y="2272547"/>
          <a:ext cx="4339683" cy="3220364"/>
        </p:xfrm>
        <a:graphic>
          <a:graphicData uri="http://schemas.openxmlformats.org/drawingml/2006/table">
            <a:tbl>
              <a:tblPr firstRow="1" firstCol="1" bandRow="1"/>
              <a:tblGrid>
                <a:gridCol w="1919928"/>
                <a:gridCol w="2419755"/>
              </a:tblGrid>
              <a:tr h="4393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Waktu</a:t>
                      </a:r>
                      <a:endParaRPr lang="en-US" sz="2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Kegiatan</a:t>
                      </a:r>
                      <a:r>
                        <a:rPr lang="en-US" sz="2400" b="1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 </a:t>
                      </a:r>
                      <a:endParaRPr lang="en-US" sz="2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93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09.00 -09.05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Release Mosi 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93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09.05 – 09.20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Case building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93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09.20 – 09.35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Waktu perekaman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93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09.35 – 11.05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Waktu unggah ke Gdrive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93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11.05 – 11.15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Pengumpulan</a:t>
                      </a:r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laman</a:t>
                      </a:r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Gdrive</a:t>
                      </a:r>
                      <a:endParaRPr lang="en-US" sz="2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81BD914-F285-40E3-9323-6B5D3F939C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9757"/>
            <a:ext cx="12192000" cy="810381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330283" y="-1738331"/>
            <a:ext cx="305279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Tantangan Mosi 1 untuk Peserta 1</a:t>
            </a:r>
            <a:endParaRPr kumimoji="0" lang="en-US" alt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92AF677A-852A-4524-B4DE-570E80747EF1}"/>
              </a:ext>
            </a:extLst>
          </p:cNvPr>
          <p:cNvSpPr txBox="1">
            <a:spLocks/>
          </p:cNvSpPr>
          <p:nvPr/>
        </p:nvSpPr>
        <p:spPr>
          <a:xfrm>
            <a:off x="3655741" y="721949"/>
            <a:ext cx="5330283" cy="791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Jadwal seleksi Wilayah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92AF677A-852A-4524-B4DE-570E80747EF1}"/>
              </a:ext>
            </a:extLst>
          </p:cNvPr>
          <p:cNvSpPr txBox="1">
            <a:spLocks/>
          </p:cNvSpPr>
          <p:nvPr/>
        </p:nvSpPr>
        <p:spPr>
          <a:xfrm>
            <a:off x="990599" y="1579938"/>
            <a:ext cx="5330283" cy="4631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err="1" smtClean="0"/>
              <a:t>Tantangan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Mosi</a:t>
            </a:r>
            <a:r>
              <a:rPr lang="en-US" sz="1800" b="1" dirty="0" smtClean="0"/>
              <a:t> 1 </a:t>
            </a:r>
            <a:r>
              <a:rPr lang="en-US" sz="1800" b="1" dirty="0" err="1" smtClean="0"/>
              <a:t>untuk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Peserta</a:t>
            </a:r>
            <a:r>
              <a:rPr lang="en-US" sz="1800" b="1" dirty="0" smtClean="0"/>
              <a:t> 1</a:t>
            </a:r>
            <a:endParaRPr lang="en-US" sz="18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659556"/>
              </p:ext>
            </p:extLst>
          </p:nvPr>
        </p:nvGraphicFramePr>
        <p:xfrm>
          <a:off x="5607980" y="2272547"/>
          <a:ext cx="5543240" cy="3291840"/>
        </p:xfrm>
        <a:graphic>
          <a:graphicData uri="http://schemas.openxmlformats.org/drawingml/2006/table">
            <a:tbl>
              <a:tblPr firstRow="1" firstCol="1" bandRow="1"/>
              <a:tblGrid>
                <a:gridCol w="1812319"/>
                <a:gridCol w="3730921"/>
              </a:tblGrid>
              <a:tr h="3568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Waktu</a:t>
                      </a:r>
                      <a:endParaRPr lang="en-US" sz="2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Kegiatan </a:t>
                      </a:r>
                      <a:endParaRPr lang="en-US" sz="2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136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09.00 - 09.05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Release Mosi 2 dan laman (URl) video Prime Minister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68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09.05 – 09.15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Screening video Prime Minister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68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09.15 – 09.30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Case building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68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09.30 – 09.45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Waktu perekaman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68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09.45 – 11.15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Waktu unggah ke Gdrive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68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11.15 – 11.25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Pengumpulan</a:t>
                      </a:r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laman</a:t>
                      </a:r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Gdrive</a:t>
                      </a:r>
                      <a:endParaRPr lang="en-US" sz="2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9249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AF677A-852A-4524-B4DE-570E80747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2799" y="1291136"/>
            <a:ext cx="5330283" cy="463158"/>
          </a:xfrm>
        </p:spPr>
        <p:txBody>
          <a:bodyPr>
            <a:normAutofit/>
          </a:bodyPr>
          <a:lstStyle/>
          <a:p>
            <a:r>
              <a:rPr lang="en-US" sz="2400" b="1" dirty="0" err="1"/>
              <a:t>Tantangan</a:t>
            </a:r>
            <a:r>
              <a:rPr lang="en-US" sz="2400" b="1" dirty="0"/>
              <a:t> </a:t>
            </a:r>
            <a:r>
              <a:rPr lang="en-US" sz="2400" b="1" dirty="0" err="1"/>
              <a:t>Mosi</a:t>
            </a:r>
            <a:r>
              <a:rPr lang="en-US" sz="2400" b="1" dirty="0"/>
              <a:t> </a:t>
            </a:r>
            <a:r>
              <a:rPr lang="en-US" sz="2400" b="1" dirty="0"/>
              <a:t>3</a:t>
            </a:r>
            <a:r>
              <a:rPr lang="en-US" sz="2400" b="1" dirty="0" smtClean="0"/>
              <a:t> </a:t>
            </a:r>
            <a:r>
              <a:rPr lang="en-US" sz="2400" b="1" dirty="0" err="1"/>
              <a:t>untuk</a:t>
            </a:r>
            <a:r>
              <a:rPr lang="en-US" sz="2400" b="1" dirty="0"/>
              <a:t> </a:t>
            </a:r>
            <a:r>
              <a:rPr lang="en-US" sz="2400" b="1" dirty="0" err="1"/>
              <a:t>Peserta</a:t>
            </a:r>
            <a:r>
              <a:rPr lang="en-US" sz="2400" b="1" dirty="0"/>
              <a:t> </a:t>
            </a:r>
            <a:r>
              <a:rPr lang="en-US" sz="2400" b="1" dirty="0" smtClean="0"/>
              <a:t>1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2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81BD914-F285-40E3-9323-6B5D3F939C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9757"/>
            <a:ext cx="12192000" cy="810381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330283" y="-1738331"/>
            <a:ext cx="305279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Tantangan Mosi 1 untuk Peserta 1</a:t>
            </a:r>
            <a:endParaRPr kumimoji="0" lang="en-US" alt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077610"/>
              </p:ext>
            </p:extLst>
          </p:nvPr>
        </p:nvGraphicFramePr>
        <p:xfrm>
          <a:off x="838200" y="2274807"/>
          <a:ext cx="10515600" cy="4394250"/>
        </p:xfrm>
        <a:graphic>
          <a:graphicData uri="http://schemas.openxmlformats.org/drawingml/2006/table">
            <a:tbl>
              <a:tblPr firstRow="1" firstCol="1" bandRow="1"/>
              <a:tblGrid>
                <a:gridCol w="3666893"/>
                <a:gridCol w="6848707"/>
              </a:tblGrid>
              <a:tr h="5862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Waktu</a:t>
                      </a:r>
                      <a:endParaRPr lang="en-US" sz="2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Kegiatan </a:t>
                      </a:r>
                      <a:endParaRPr lang="en-US" sz="2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862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12.30 – 12.35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Release Mosi 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862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12.35 – 13.10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Screening Opening Debate (Opening Government vs Opening Opposition)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862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13.10 – 13.25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Case building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862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13.25 – 13. 55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Waktu perekaman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862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13.55 – 15.55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Waktu unggah ke Gdrive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862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15.55 – 16.05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Pengumpulan</a:t>
                      </a:r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laman</a:t>
                      </a:r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Gdrive</a:t>
                      </a:r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berisi</a:t>
                      </a:r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dua</a:t>
                      </a:r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rekaman</a:t>
                      </a:r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peserta</a:t>
                      </a:r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 1 </a:t>
                      </a:r>
                      <a:r>
                        <a:rPr lang="en-US" sz="2400" dirty="0" err="1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dan</a:t>
                      </a:r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peserta</a:t>
                      </a:r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 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9799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37283F-05DF-4C68-91FA-634C2E0E6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UMUM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EE09F88-6263-41CF-B277-BD26D06D31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NUDC; </a:t>
            </a:r>
            <a:r>
              <a:rPr lang="en-US" dirty="0" err="1"/>
              <a:t>lomba</a:t>
            </a:r>
            <a:r>
              <a:rPr lang="en-US" dirty="0"/>
              <a:t> </a:t>
            </a:r>
            <a:r>
              <a:rPr lang="en-US" dirty="0" err="1"/>
              <a:t>debat</a:t>
            </a:r>
            <a:r>
              <a:rPr lang="en-US" dirty="0"/>
              <a:t> </a:t>
            </a:r>
            <a:r>
              <a:rPr lang="en-US" dirty="0" err="1"/>
              <a:t>berbahasa</a:t>
            </a:r>
            <a:r>
              <a:rPr lang="en-US" dirty="0"/>
              <a:t> </a:t>
            </a:r>
            <a:r>
              <a:rPr lang="en-US" dirty="0" err="1"/>
              <a:t>Inggris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 smtClean="0"/>
              <a:t>mahasiwa</a:t>
            </a:r>
            <a:r>
              <a:rPr lang="en-US" dirty="0" smtClean="0"/>
              <a:t> se-Indonesia</a:t>
            </a:r>
            <a:endParaRPr lang="en-US" dirty="0"/>
          </a:p>
          <a:p>
            <a:r>
              <a:rPr lang="en-US" dirty="0" smtClean="0"/>
              <a:t>KDMI: </a:t>
            </a:r>
            <a:r>
              <a:rPr lang="en-US" dirty="0" err="1" smtClean="0"/>
              <a:t>Lomba</a:t>
            </a:r>
            <a:r>
              <a:rPr lang="en-US" dirty="0" smtClean="0"/>
              <a:t> </a:t>
            </a:r>
            <a:r>
              <a:rPr lang="en-US" dirty="0" err="1" smtClean="0"/>
              <a:t>debat</a:t>
            </a:r>
            <a:r>
              <a:rPr lang="en-US" dirty="0" smtClean="0"/>
              <a:t> </a:t>
            </a:r>
            <a:r>
              <a:rPr lang="en-US" dirty="0" err="1" smtClean="0"/>
              <a:t>berbahasa</a:t>
            </a:r>
            <a:r>
              <a:rPr lang="en-US" dirty="0" smtClean="0"/>
              <a:t> Indonesia </a:t>
            </a:r>
            <a:r>
              <a:rPr lang="en-US" dirty="0" err="1" smtClean="0"/>
              <a:t>antar</a:t>
            </a:r>
            <a:r>
              <a:rPr lang="en-US" dirty="0" smtClean="0"/>
              <a:t> </a:t>
            </a:r>
            <a:r>
              <a:rPr lang="en-US" dirty="0" err="1" smtClean="0"/>
              <a:t>mahasiwa</a:t>
            </a:r>
            <a:r>
              <a:rPr lang="en-US" dirty="0" smtClean="0"/>
              <a:t> se-Indonesia</a:t>
            </a:r>
            <a:endParaRPr lang="en-US" dirty="0"/>
          </a:p>
          <a:p>
            <a:r>
              <a:rPr lang="en-US" dirty="0" smtClean="0"/>
              <a:t>NUDC KDMI </a:t>
            </a:r>
            <a:r>
              <a:rPr lang="en-US" dirty="0" err="1" smtClean="0"/>
              <a:t>dilaksanakan</a:t>
            </a:r>
            <a:r>
              <a:rPr lang="en-US" dirty="0" smtClean="0"/>
              <a:t> </a:t>
            </a:r>
            <a:r>
              <a:rPr lang="en-US" dirty="0" err="1" smtClean="0"/>
              <a:t>berjenjang</a:t>
            </a:r>
            <a:r>
              <a:rPr lang="en-US" dirty="0" smtClean="0"/>
              <a:t> </a:t>
            </a:r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Tingkat Wilayah </a:t>
            </a:r>
            <a:r>
              <a:rPr lang="en-US" dirty="0" err="1" smtClean="0"/>
              <a:t>sampai</a:t>
            </a:r>
            <a:r>
              <a:rPr lang="en-US" dirty="0" smtClean="0"/>
              <a:t> Tingkat </a:t>
            </a:r>
            <a:r>
              <a:rPr lang="en-US" dirty="0" err="1" smtClean="0"/>
              <a:t>Nasional</a:t>
            </a:r>
            <a:endParaRPr lang="en-US" dirty="0" smtClean="0"/>
          </a:p>
          <a:p>
            <a:r>
              <a:rPr lang="en-US" dirty="0" smtClean="0"/>
              <a:t>NUDC KDMI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British Parliamentary</a:t>
            </a:r>
            <a:endParaRPr lang="en-US" dirty="0" smtClean="0"/>
          </a:p>
          <a:p>
            <a:r>
              <a:rPr lang="en-US" dirty="0" smtClean="0"/>
              <a:t>NUDC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ajang</a:t>
            </a:r>
            <a:r>
              <a:rPr lang="en-US" dirty="0" smtClean="0"/>
              <a:t> </a:t>
            </a:r>
            <a:r>
              <a:rPr lang="en-US" dirty="0" err="1" smtClean="0"/>
              <a:t>pemilihan</a:t>
            </a:r>
            <a:r>
              <a:rPr lang="en-US" dirty="0" smtClean="0"/>
              <a:t> </a:t>
            </a:r>
            <a:r>
              <a:rPr lang="en-US" dirty="0" err="1" smtClean="0"/>
              <a:t>delegasi</a:t>
            </a:r>
            <a:r>
              <a:rPr lang="en-US" dirty="0" smtClean="0"/>
              <a:t> </a:t>
            </a:r>
            <a:r>
              <a:rPr lang="en-US" dirty="0" err="1" smtClean="0"/>
              <a:t>debat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WUDC</a:t>
            </a:r>
          </a:p>
          <a:p>
            <a:r>
              <a:rPr lang="en-US" dirty="0" smtClean="0"/>
              <a:t>NUDC KDMI </a:t>
            </a:r>
            <a:r>
              <a:rPr lang="en-US" dirty="0" err="1" smtClean="0"/>
              <a:t>dilaksnakan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daring</a:t>
            </a:r>
            <a:endParaRPr lang="en-US" dirty="0" smtClean="0"/>
          </a:p>
          <a:p>
            <a:r>
              <a:rPr lang="en-US" dirty="0" smtClean="0"/>
              <a:t>NUDC KDMI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smtClean="0"/>
              <a:t>Wilayah 2022: </a:t>
            </a:r>
            <a:r>
              <a:rPr lang="en-US" dirty="0" err="1" smtClean="0"/>
              <a:t>Tanggal</a:t>
            </a:r>
            <a:r>
              <a:rPr lang="en-US" dirty="0" smtClean="0"/>
              <a:t> 21 </a:t>
            </a:r>
            <a:r>
              <a:rPr lang="en-US" dirty="0" err="1" smtClean="0"/>
              <a:t>Juni</a:t>
            </a:r>
            <a:r>
              <a:rPr lang="en-US" dirty="0" smtClean="0"/>
              <a:t> 2022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9E1587C-D8DB-4A89-AF1A-71A6A142E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9757"/>
            <a:ext cx="12192000" cy="81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93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5FA4ED9-B14C-4F9A-99E1-507E0EC5C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Tujuan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581D7F8-F3BA-4DA2-9138-FA4E99180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629" y="1424181"/>
            <a:ext cx="11753385" cy="47981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1. </a:t>
            </a:r>
            <a:r>
              <a:rPr lang="en-US" sz="2400" dirty="0" err="1"/>
              <a:t>Meningkatkan</a:t>
            </a:r>
            <a:r>
              <a:rPr lang="en-US" sz="2400" dirty="0"/>
              <a:t> </a:t>
            </a:r>
            <a:r>
              <a:rPr lang="en-US" sz="2400" dirty="0" err="1"/>
              <a:t>daya</a:t>
            </a:r>
            <a:r>
              <a:rPr lang="en-US" sz="2400" dirty="0"/>
              <a:t> </a:t>
            </a:r>
            <a:r>
              <a:rPr lang="en-US" sz="2400" dirty="0" err="1"/>
              <a:t>saing</a:t>
            </a:r>
            <a:r>
              <a:rPr lang="en-US" sz="2400" dirty="0"/>
              <a:t> </a:t>
            </a:r>
            <a:r>
              <a:rPr lang="en-US" sz="2400" dirty="0" err="1"/>
              <a:t>mahasiswa</a:t>
            </a:r>
            <a:r>
              <a:rPr lang="en-US" sz="2400" dirty="0"/>
              <a:t> dan </a:t>
            </a:r>
            <a:r>
              <a:rPr lang="en-US" sz="2400" dirty="0" err="1"/>
              <a:t>lulusan</a:t>
            </a:r>
            <a:r>
              <a:rPr lang="en-US" sz="2400" dirty="0"/>
              <a:t> </a:t>
            </a:r>
            <a:r>
              <a:rPr lang="en-US" sz="2400" dirty="0" err="1"/>
              <a:t>perguruan</a:t>
            </a:r>
            <a:r>
              <a:rPr lang="en-US" sz="2400" dirty="0"/>
              <a:t> </a:t>
            </a:r>
            <a:r>
              <a:rPr lang="en-US" sz="2400" dirty="0" err="1"/>
              <a:t>tinggi</a:t>
            </a:r>
            <a:r>
              <a:rPr lang="en-US" sz="2400" dirty="0"/>
              <a:t> </a:t>
            </a:r>
            <a:r>
              <a:rPr lang="en-US" sz="2400" dirty="0" err="1"/>
              <a:t>melalui</a:t>
            </a:r>
            <a:r>
              <a:rPr lang="en-US" sz="2400" dirty="0"/>
              <a:t> media </a:t>
            </a:r>
            <a:r>
              <a:rPr lang="en-US" sz="2400" dirty="0" err="1"/>
              <a:t>debat</a:t>
            </a:r>
            <a:r>
              <a:rPr lang="en-US" sz="2400" dirty="0"/>
              <a:t> </a:t>
            </a:r>
            <a:r>
              <a:rPr lang="en-US" sz="2400" dirty="0" err="1"/>
              <a:t>ilmiah</a:t>
            </a:r>
            <a:r>
              <a:rPr lang="en-US" sz="2400" dirty="0" smtClean="0"/>
              <a:t>.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2. </a:t>
            </a:r>
            <a:r>
              <a:rPr lang="en-US" sz="2400" dirty="0" err="1"/>
              <a:t>Meningkatkan</a:t>
            </a:r>
            <a:r>
              <a:rPr lang="en-US" sz="2400" dirty="0"/>
              <a:t> </a:t>
            </a:r>
            <a:r>
              <a:rPr lang="en-US" sz="2400" dirty="0" err="1"/>
              <a:t>kemampuan</a:t>
            </a:r>
            <a:r>
              <a:rPr lang="en-US" sz="2400" dirty="0"/>
              <a:t> </a:t>
            </a:r>
            <a:r>
              <a:rPr lang="en-US" sz="2400" dirty="0" err="1"/>
              <a:t>bahasa</a:t>
            </a:r>
            <a:r>
              <a:rPr lang="en-US" sz="2400" dirty="0"/>
              <a:t> </a:t>
            </a:r>
            <a:r>
              <a:rPr lang="en-US" sz="2400" dirty="0" err="1"/>
              <a:t>Inggris</a:t>
            </a:r>
            <a:r>
              <a:rPr lang="en-US" sz="2400" dirty="0"/>
              <a:t> </a:t>
            </a:r>
            <a:r>
              <a:rPr lang="en-US" sz="2400" dirty="0" err="1"/>
              <a:t>lisan</a:t>
            </a:r>
            <a:r>
              <a:rPr lang="en-US" sz="2400" dirty="0"/>
              <a:t>, dan </a:t>
            </a:r>
            <a:r>
              <a:rPr lang="en-US" sz="2400" dirty="0" err="1"/>
              <a:t>menciptakan</a:t>
            </a:r>
            <a:r>
              <a:rPr lang="en-US" sz="2400" dirty="0"/>
              <a:t> </a:t>
            </a:r>
            <a:r>
              <a:rPr lang="en-US" sz="2400" dirty="0" err="1"/>
              <a:t>kompetisi</a:t>
            </a:r>
            <a:r>
              <a:rPr lang="en-US" sz="2400" dirty="0"/>
              <a:t> yang </a:t>
            </a:r>
            <a:r>
              <a:rPr lang="en-US" sz="2400" dirty="0" err="1"/>
              <a:t>sehat</a:t>
            </a:r>
            <a:r>
              <a:rPr lang="en-US" sz="2400" dirty="0"/>
              <a:t> </a:t>
            </a:r>
            <a:r>
              <a:rPr lang="en-US" sz="2400" dirty="0" err="1"/>
              <a:t>antar</a:t>
            </a:r>
            <a:r>
              <a:rPr lang="en-US" sz="2400" dirty="0"/>
              <a:t> </a:t>
            </a:r>
            <a:r>
              <a:rPr lang="en-US" sz="2400" dirty="0" err="1"/>
              <a:t>mahasiswa</a:t>
            </a:r>
            <a:r>
              <a:rPr lang="en-US" sz="2400" dirty="0" smtClean="0"/>
              <a:t>.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3. </a:t>
            </a:r>
            <a:r>
              <a:rPr lang="en-US" sz="2400" dirty="0" err="1"/>
              <a:t>Meningkatkan</a:t>
            </a:r>
            <a:r>
              <a:rPr lang="en-US" sz="2400" dirty="0"/>
              <a:t> </a:t>
            </a:r>
            <a:r>
              <a:rPr lang="en-US" sz="2400" dirty="0" err="1"/>
              <a:t>kemampuan</a:t>
            </a:r>
            <a:r>
              <a:rPr lang="en-US" sz="2400" dirty="0"/>
              <a:t> </a:t>
            </a:r>
            <a:r>
              <a:rPr lang="en-US" sz="2400" dirty="0" err="1"/>
              <a:t>mahasiswa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berpikir</a:t>
            </a:r>
            <a:r>
              <a:rPr lang="en-US" sz="2400" dirty="0"/>
              <a:t> </a:t>
            </a:r>
            <a:r>
              <a:rPr lang="en-US" sz="2400" dirty="0" err="1"/>
              <a:t>kritis</a:t>
            </a:r>
            <a:r>
              <a:rPr lang="en-US" sz="2400" dirty="0"/>
              <a:t> dan </a:t>
            </a:r>
            <a:r>
              <a:rPr lang="en-US" sz="2400" dirty="0" err="1"/>
              <a:t>analitis</a:t>
            </a:r>
            <a:r>
              <a:rPr lang="en-US" sz="2400" dirty="0"/>
              <a:t>,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mahasiswa</a:t>
            </a:r>
            <a:r>
              <a:rPr lang="en-US" sz="2400" dirty="0"/>
              <a:t> </a:t>
            </a:r>
            <a:r>
              <a:rPr lang="en-US" sz="2400" dirty="0" err="1"/>
              <a:t>mampu</a:t>
            </a:r>
            <a:r>
              <a:rPr lang="en-US" sz="2400" dirty="0"/>
              <a:t> </a:t>
            </a:r>
            <a:r>
              <a:rPr lang="en-US" sz="2400" dirty="0" err="1"/>
              <a:t>bersaing</a:t>
            </a:r>
            <a:r>
              <a:rPr lang="en-US" sz="2400" dirty="0"/>
              <a:t> di </a:t>
            </a:r>
            <a:r>
              <a:rPr lang="en-US" sz="2400" dirty="0" err="1"/>
              <a:t>tingkat</a:t>
            </a:r>
            <a:r>
              <a:rPr lang="en-US" sz="2400" dirty="0"/>
              <a:t> </a:t>
            </a:r>
            <a:r>
              <a:rPr lang="en-US" sz="2400" dirty="0" err="1"/>
              <a:t>nasional</a:t>
            </a:r>
            <a:r>
              <a:rPr lang="en-US" sz="2400" dirty="0"/>
              <a:t> </a:t>
            </a:r>
            <a:r>
              <a:rPr lang="en-US" sz="2400" dirty="0" err="1"/>
              <a:t>maupun</a:t>
            </a:r>
            <a:r>
              <a:rPr lang="en-US" sz="2400" dirty="0"/>
              <a:t> </a:t>
            </a:r>
            <a:r>
              <a:rPr lang="en-US" sz="2400" dirty="0" err="1"/>
              <a:t>internasional</a:t>
            </a:r>
            <a:r>
              <a:rPr lang="en-US" sz="2400" dirty="0" smtClean="0"/>
              <a:t>.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4. </a:t>
            </a:r>
            <a:r>
              <a:rPr lang="en-US" sz="2400" dirty="0" err="1"/>
              <a:t>Mengembangkan</a:t>
            </a:r>
            <a:r>
              <a:rPr lang="en-US" sz="2400" dirty="0"/>
              <a:t> </a:t>
            </a:r>
            <a:r>
              <a:rPr lang="en-US" sz="2400" dirty="0" err="1"/>
              <a:t>kemampuan</a:t>
            </a:r>
            <a:r>
              <a:rPr lang="en-US" sz="2400" dirty="0"/>
              <a:t> </a:t>
            </a:r>
            <a:r>
              <a:rPr lang="en-US" sz="2400" dirty="0" err="1"/>
              <a:t>mahasiswa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menyampaikan</a:t>
            </a:r>
            <a:r>
              <a:rPr lang="en-US" sz="2400" dirty="0"/>
              <a:t> </a:t>
            </a:r>
            <a:r>
              <a:rPr lang="en-US" sz="2400" dirty="0" err="1"/>
              <a:t>pendapat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logis</a:t>
            </a:r>
            <a:r>
              <a:rPr lang="en-US" sz="2400" dirty="0"/>
              <a:t> dan </a:t>
            </a:r>
            <a:r>
              <a:rPr lang="en-US" sz="2400" dirty="0" err="1"/>
              <a:t>sistematis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r>
              <a:rPr lang="en-US" sz="2400" dirty="0"/>
              <a:t>5. </a:t>
            </a:r>
            <a:r>
              <a:rPr lang="en-US" sz="2400" dirty="0" err="1"/>
              <a:t>Memperkuat</a:t>
            </a:r>
            <a:r>
              <a:rPr lang="en-US" sz="2400" dirty="0"/>
              <a:t> </a:t>
            </a:r>
            <a:r>
              <a:rPr lang="en-US" sz="2400" dirty="0" err="1"/>
              <a:t>karakter</a:t>
            </a:r>
            <a:r>
              <a:rPr lang="en-US" sz="2400" dirty="0"/>
              <a:t> </a:t>
            </a:r>
            <a:r>
              <a:rPr lang="en-US" sz="2400" dirty="0" err="1"/>
              <a:t>mahasiswa</a:t>
            </a:r>
            <a:r>
              <a:rPr lang="en-US" sz="2400" dirty="0"/>
              <a:t> </a:t>
            </a:r>
            <a:r>
              <a:rPr lang="en-US" sz="2400" dirty="0" err="1"/>
              <a:t>melalui</a:t>
            </a:r>
            <a:r>
              <a:rPr lang="en-US" sz="2400" dirty="0"/>
              <a:t> </a:t>
            </a:r>
            <a:r>
              <a:rPr lang="en-US" sz="2400" dirty="0" err="1"/>
              <a:t>pemahaman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permasalahan</a:t>
            </a:r>
            <a:r>
              <a:rPr lang="en-US" sz="2400" dirty="0"/>
              <a:t> </a:t>
            </a:r>
            <a:r>
              <a:rPr lang="en-US" sz="2400" dirty="0" err="1"/>
              <a:t>nasional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internasional</a:t>
            </a:r>
            <a:r>
              <a:rPr lang="en-US" sz="2400" dirty="0"/>
              <a:t> </a:t>
            </a:r>
            <a:r>
              <a:rPr lang="en-US" sz="2400" dirty="0" err="1"/>
              <a:t>beserta</a:t>
            </a:r>
            <a:r>
              <a:rPr lang="en-US" sz="2400" dirty="0"/>
              <a:t> </a:t>
            </a:r>
            <a:r>
              <a:rPr lang="en-US" sz="2400" dirty="0" err="1"/>
              <a:t>alternatif</a:t>
            </a:r>
            <a:r>
              <a:rPr lang="en-US" sz="2400" dirty="0"/>
              <a:t> </a:t>
            </a:r>
            <a:r>
              <a:rPr lang="en-US" sz="2400" dirty="0" err="1"/>
              <a:t>pemecahannya</a:t>
            </a:r>
            <a:r>
              <a:rPr lang="en-US" sz="2400" dirty="0"/>
              <a:t> </a:t>
            </a:r>
            <a:r>
              <a:rPr lang="en-US" sz="2400" dirty="0" err="1"/>
              <a:t>melalui</a:t>
            </a:r>
            <a:r>
              <a:rPr lang="en-US" sz="2400" dirty="0"/>
              <a:t> </a:t>
            </a:r>
            <a:r>
              <a:rPr lang="en-US" sz="2400" dirty="0" err="1"/>
              <a:t>kompetisi</a:t>
            </a:r>
            <a:r>
              <a:rPr lang="en-US" sz="2400" dirty="0"/>
              <a:t> </a:t>
            </a:r>
            <a:r>
              <a:rPr lang="en-US" sz="2400" dirty="0" err="1"/>
              <a:t>debat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r>
              <a:rPr lang="en-US" sz="2400" dirty="0"/>
              <a:t>6. </a:t>
            </a:r>
            <a:r>
              <a:rPr lang="en-US" sz="2400" dirty="0" err="1"/>
              <a:t>Menentukan</a:t>
            </a:r>
            <a:r>
              <a:rPr lang="en-US" sz="2400" dirty="0"/>
              <a:t> </a:t>
            </a:r>
            <a:r>
              <a:rPr lang="en-US" sz="2400" dirty="0" err="1"/>
              <a:t>wakil</a:t>
            </a:r>
            <a:r>
              <a:rPr lang="en-US" sz="2400" dirty="0"/>
              <a:t> Indonesia </a:t>
            </a:r>
            <a:r>
              <a:rPr lang="en-US" sz="2400" dirty="0" err="1"/>
              <a:t>ke</a:t>
            </a:r>
            <a:r>
              <a:rPr lang="en-US" sz="2400" dirty="0"/>
              <a:t> World Universities Debating Championship (WUDC)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BAFF48D-945C-452B-BF11-DE48AC581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9757"/>
            <a:ext cx="12192000" cy="81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18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5FA4ED9-B14C-4F9A-99E1-507E0EC5C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Sasaran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581D7F8-F3BA-4DA2-9138-FA4E99180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615" y="2650815"/>
            <a:ext cx="11753385" cy="23449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err="1"/>
              <a:t>Sasaran</a:t>
            </a:r>
            <a:r>
              <a:rPr lang="en-US" sz="3200" dirty="0"/>
              <a:t> NUDC </a:t>
            </a:r>
            <a:r>
              <a:rPr lang="en-US" sz="3200" dirty="0" err="1"/>
              <a:t>adalah</a:t>
            </a:r>
            <a:r>
              <a:rPr lang="en-US" sz="3200" dirty="0"/>
              <a:t> </a:t>
            </a:r>
            <a:r>
              <a:rPr lang="en-US" sz="3200" dirty="0" err="1"/>
              <a:t>semua</a:t>
            </a:r>
            <a:r>
              <a:rPr lang="en-US" sz="3200" dirty="0"/>
              <a:t> </a:t>
            </a:r>
            <a:r>
              <a:rPr lang="en-US" sz="3200" dirty="0" err="1"/>
              <a:t>mahasiswa</a:t>
            </a:r>
            <a:r>
              <a:rPr lang="en-US" sz="3200" dirty="0"/>
              <a:t> </a:t>
            </a:r>
            <a:r>
              <a:rPr lang="en-US" sz="3200" dirty="0" err="1"/>
              <a:t>aktif</a:t>
            </a:r>
            <a:r>
              <a:rPr lang="en-US" sz="3200" dirty="0"/>
              <a:t> Program </a:t>
            </a:r>
            <a:r>
              <a:rPr lang="en-US" sz="3200" dirty="0" err="1"/>
              <a:t>Sarjana</a:t>
            </a:r>
            <a:r>
              <a:rPr lang="en-US" sz="3200" dirty="0"/>
              <a:t> </a:t>
            </a:r>
            <a:r>
              <a:rPr lang="en-US" sz="3200" dirty="0" err="1"/>
              <a:t>atau</a:t>
            </a:r>
            <a:r>
              <a:rPr lang="en-US" sz="3200" dirty="0"/>
              <a:t> Diploma di </a:t>
            </a:r>
            <a:r>
              <a:rPr lang="en-US" sz="3200" dirty="0" err="1"/>
              <a:t>Perguruan</a:t>
            </a:r>
            <a:r>
              <a:rPr lang="en-US" sz="3200" dirty="0"/>
              <a:t> </a:t>
            </a:r>
            <a:r>
              <a:rPr lang="en-US" sz="3200" dirty="0" err="1"/>
              <a:t>Tinggi</a:t>
            </a:r>
            <a:r>
              <a:rPr lang="en-US" sz="3200" dirty="0"/>
              <a:t> yang </a:t>
            </a:r>
            <a:r>
              <a:rPr lang="en-US" sz="3200" dirty="0" err="1"/>
              <a:t>terdaftar</a:t>
            </a:r>
            <a:r>
              <a:rPr lang="en-US" sz="3200" dirty="0"/>
              <a:t> di </a:t>
            </a:r>
            <a:r>
              <a:rPr lang="en-US" sz="3200" dirty="0" err="1"/>
              <a:t>Pangkalan</a:t>
            </a:r>
            <a:r>
              <a:rPr lang="en-US" sz="3200" dirty="0"/>
              <a:t> Data </a:t>
            </a:r>
            <a:r>
              <a:rPr lang="en-US" sz="3200" dirty="0" err="1"/>
              <a:t>Pendidikan</a:t>
            </a:r>
            <a:r>
              <a:rPr lang="en-US" sz="3200" dirty="0"/>
              <a:t> </a:t>
            </a:r>
            <a:r>
              <a:rPr lang="en-US" sz="3200" dirty="0" err="1"/>
              <a:t>Tinggi</a:t>
            </a:r>
            <a:r>
              <a:rPr lang="en-US" sz="3200" dirty="0"/>
              <a:t> (PD-</a:t>
            </a:r>
            <a:r>
              <a:rPr lang="en-US" sz="3200" dirty="0" err="1"/>
              <a:t>Dikti</a:t>
            </a:r>
            <a:r>
              <a:rPr lang="en-US" sz="3200" dirty="0"/>
              <a:t>). 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BAFF48D-945C-452B-BF11-DE48AC581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9757"/>
            <a:ext cx="12192000" cy="81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78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5FA4ED9-B14C-4F9A-99E1-507E0EC5C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Peserta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581D7F8-F3BA-4DA2-9138-FA4E99180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615" y="1405055"/>
            <a:ext cx="11753385" cy="5151862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sz="3200" dirty="0" err="1" smtClean="0"/>
              <a:t>Peserta</a:t>
            </a:r>
            <a:r>
              <a:rPr lang="en-US" sz="3200" dirty="0" smtClean="0"/>
              <a:t> </a:t>
            </a:r>
            <a:r>
              <a:rPr lang="en-US" sz="3200" dirty="0"/>
              <a:t>NUDC </a:t>
            </a:r>
            <a:r>
              <a:rPr lang="en-US" sz="3200" dirty="0" err="1"/>
              <a:t>adalah</a:t>
            </a:r>
            <a:r>
              <a:rPr lang="en-US" sz="3200" dirty="0"/>
              <a:t> </a:t>
            </a:r>
            <a:r>
              <a:rPr lang="en-US" sz="3200" dirty="0" err="1"/>
              <a:t>Warga</a:t>
            </a:r>
            <a:r>
              <a:rPr lang="en-US" sz="3200" dirty="0"/>
              <a:t> Negara Indonesia (WNI) yang </a:t>
            </a:r>
            <a:r>
              <a:rPr lang="en-US" sz="3200" dirty="0" err="1"/>
              <a:t>dibuktikan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Kartu</a:t>
            </a:r>
            <a:r>
              <a:rPr lang="en-US" sz="3200" dirty="0"/>
              <a:t> </a:t>
            </a:r>
            <a:r>
              <a:rPr lang="en-US" sz="3200" dirty="0" err="1"/>
              <a:t>Tanda</a:t>
            </a:r>
            <a:r>
              <a:rPr lang="en-US" sz="3200" dirty="0"/>
              <a:t> </a:t>
            </a:r>
            <a:r>
              <a:rPr lang="en-US" sz="3200" dirty="0" err="1"/>
              <a:t>Penduduk</a:t>
            </a:r>
            <a:r>
              <a:rPr lang="en-US" sz="3200" dirty="0"/>
              <a:t> (KTP). </a:t>
            </a:r>
            <a:endParaRPr lang="en-US" sz="3200" dirty="0" smtClean="0"/>
          </a:p>
          <a:p>
            <a:pPr marL="514350" indent="-514350">
              <a:buAutoNum type="arabicPeriod"/>
            </a:pPr>
            <a:r>
              <a:rPr lang="en-US" sz="3200" dirty="0" err="1" smtClean="0"/>
              <a:t>Satu</a:t>
            </a:r>
            <a:r>
              <a:rPr lang="en-US" sz="3200" dirty="0" smtClean="0"/>
              <a:t> </a:t>
            </a:r>
            <a:r>
              <a:rPr lang="en-US" sz="3200" dirty="0" err="1"/>
              <a:t>tim</a:t>
            </a:r>
            <a:r>
              <a:rPr lang="en-US" sz="3200" dirty="0"/>
              <a:t> </a:t>
            </a:r>
            <a:r>
              <a:rPr lang="en-US" sz="3200" dirty="0" err="1"/>
              <a:t>terdiri</a:t>
            </a:r>
            <a:r>
              <a:rPr lang="en-US" sz="3200" dirty="0"/>
              <a:t> </a:t>
            </a:r>
            <a:r>
              <a:rPr lang="en-US" sz="3200" dirty="0" err="1"/>
              <a:t>atas</a:t>
            </a:r>
            <a:r>
              <a:rPr lang="en-US" sz="3200" dirty="0"/>
              <a:t> 2 (</a:t>
            </a:r>
            <a:r>
              <a:rPr lang="en-US" sz="3200" dirty="0" err="1"/>
              <a:t>dua</a:t>
            </a:r>
            <a:r>
              <a:rPr lang="en-US" sz="3200" dirty="0"/>
              <a:t>) debaters </a:t>
            </a:r>
            <a:endParaRPr lang="en-US" sz="3200" dirty="0" smtClean="0"/>
          </a:p>
          <a:p>
            <a:pPr marL="514350" indent="-514350">
              <a:buAutoNum type="arabicPeriod"/>
            </a:pPr>
            <a:r>
              <a:rPr lang="en-US" sz="3200" dirty="0" smtClean="0"/>
              <a:t>Debater </a:t>
            </a:r>
            <a:r>
              <a:rPr lang="en-US" sz="3200" dirty="0" err="1"/>
              <a:t>adalah</a:t>
            </a:r>
            <a:r>
              <a:rPr lang="en-US" sz="3200" dirty="0"/>
              <a:t> </a:t>
            </a:r>
            <a:r>
              <a:rPr lang="en-US" sz="3200" dirty="0" err="1"/>
              <a:t>mahasiswa</a:t>
            </a:r>
            <a:r>
              <a:rPr lang="en-US" sz="3200" dirty="0"/>
              <a:t> </a:t>
            </a:r>
            <a:r>
              <a:rPr lang="en-US" sz="3200" dirty="0" err="1"/>
              <a:t>aktif</a:t>
            </a:r>
            <a:r>
              <a:rPr lang="en-US" sz="3200" dirty="0"/>
              <a:t> Program </a:t>
            </a:r>
            <a:r>
              <a:rPr lang="en-US" sz="3200" dirty="0" err="1"/>
              <a:t>Sarjana</a:t>
            </a:r>
            <a:r>
              <a:rPr lang="en-US" sz="3200" dirty="0"/>
              <a:t> (</a:t>
            </a:r>
            <a:r>
              <a:rPr lang="en-US" sz="3200" dirty="0" err="1"/>
              <a:t>maksimal</a:t>
            </a:r>
            <a:r>
              <a:rPr lang="en-US" sz="3200" dirty="0"/>
              <a:t> semester </a:t>
            </a:r>
            <a:r>
              <a:rPr lang="en-US" sz="3200" dirty="0" err="1"/>
              <a:t>sepuluh</a:t>
            </a:r>
            <a:r>
              <a:rPr lang="en-US" sz="3200" dirty="0"/>
              <a:t>) </a:t>
            </a:r>
            <a:r>
              <a:rPr lang="en-US" sz="3200" dirty="0" err="1"/>
              <a:t>atau</a:t>
            </a:r>
            <a:r>
              <a:rPr lang="en-US" sz="3200" dirty="0"/>
              <a:t> Diploma (</a:t>
            </a:r>
            <a:r>
              <a:rPr lang="en-US" sz="3200" dirty="0" err="1"/>
              <a:t>maksimal</a:t>
            </a:r>
            <a:r>
              <a:rPr lang="en-US" sz="3200" dirty="0"/>
              <a:t> semester </a:t>
            </a:r>
            <a:r>
              <a:rPr lang="en-US" sz="3200" dirty="0" err="1"/>
              <a:t>enam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D-3 </a:t>
            </a:r>
            <a:r>
              <a:rPr lang="en-US" sz="3200" dirty="0" err="1"/>
              <a:t>dan</a:t>
            </a:r>
            <a:r>
              <a:rPr lang="en-US" sz="3200" dirty="0"/>
              <a:t> semester </a:t>
            </a:r>
            <a:r>
              <a:rPr lang="en-US" sz="3200" dirty="0" err="1"/>
              <a:t>delapan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D-4), yang </a:t>
            </a:r>
            <a:r>
              <a:rPr lang="en-US" sz="3200" dirty="0" err="1"/>
              <a:t>terdaftar</a:t>
            </a:r>
            <a:r>
              <a:rPr lang="en-US" sz="3200" dirty="0"/>
              <a:t> di </a:t>
            </a:r>
            <a:r>
              <a:rPr lang="en-US" sz="3200" dirty="0" err="1"/>
              <a:t>Pangkalan</a:t>
            </a:r>
            <a:r>
              <a:rPr lang="en-US" sz="3200" dirty="0"/>
              <a:t> Data </a:t>
            </a:r>
            <a:r>
              <a:rPr lang="en-US" sz="3200" dirty="0" err="1"/>
              <a:t>Pendidikan</a:t>
            </a:r>
            <a:r>
              <a:rPr lang="en-US" sz="3200" dirty="0"/>
              <a:t> </a:t>
            </a:r>
            <a:r>
              <a:rPr lang="en-US" sz="3200" dirty="0" err="1"/>
              <a:t>Tinggi</a:t>
            </a:r>
            <a:r>
              <a:rPr lang="en-US" sz="3200" dirty="0"/>
              <a:t> (PD-</a:t>
            </a:r>
            <a:r>
              <a:rPr lang="en-US" sz="3200" dirty="0" err="1"/>
              <a:t>Dikti</a:t>
            </a:r>
            <a:r>
              <a:rPr lang="en-US" sz="3200" dirty="0"/>
              <a:t>) </a:t>
            </a:r>
            <a:r>
              <a:rPr lang="en-US" sz="3200" dirty="0" err="1"/>
              <a:t>pada</a:t>
            </a:r>
            <a:r>
              <a:rPr lang="en-US" sz="3200" dirty="0"/>
              <a:t> </a:t>
            </a:r>
            <a:r>
              <a:rPr lang="en-US" sz="3200" dirty="0" err="1"/>
              <a:t>laman</a:t>
            </a:r>
            <a:r>
              <a:rPr lang="en-US" sz="3200" dirty="0"/>
              <a:t> </a:t>
            </a:r>
            <a:r>
              <a:rPr lang="en-US" sz="3200" dirty="0" err="1"/>
              <a:t>laman</a:t>
            </a:r>
            <a:r>
              <a:rPr lang="en-US" sz="3200" dirty="0"/>
              <a:t> </a:t>
            </a:r>
            <a:r>
              <a:rPr lang="en-US" sz="3200" dirty="0">
                <a:hlinkClick r:id="rId2"/>
              </a:rPr>
              <a:t>http://pddikti.kemdikbud.go.id</a:t>
            </a:r>
            <a:r>
              <a:rPr lang="en-US" sz="3200" dirty="0" smtClean="0"/>
              <a:t>.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Debater </a:t>
            </a:r>
            <a:r>
              <a:rPr lang="en-US" sz="3200" dirty="0"/>
              <a:t>BUKAN </a:t>
            </a:r>
            <a:r>
              <a:rPr lang="en-US" sz="3200" dirty="0" err="1"/>
              <a:t>mahasiswa</a:t>
            </a:r>
            <a:r>
              <a:rPr lang="en-US" sz="3200" dirty="0"/>
              <a:t> yang </a:t>
            </a:r>
            <a:r>
              <a:rPr lang="en-US" sz="3200" dirty="0" err="1"/>
              <a:t>menempuh</a:t>
            </a:r>
            <a:r>
              <a:rPr lang="en-US" sz="3200" dirty="0"/>
              <a:t> </a:t>
            </a:r>
            <a:r>
              <a:rPr lang="en-US" sz="3200" dirty="0" err="1"/>
              <a:t>gelar</a:t>
            </a:r>
            <a:r>
              <a:rPr lang="en-US" sz="3200" dirty="0"/>
              <a:t> (S1/Diploma) </a:t>
            </a:r>
            <a:r>
              <a:rPr lang="en-US" sz="3200" dirty="0" err="1"/>
              <a:t>kedua</a:t>
            </a:r>
            <a:r>
              <a:rPr lang="en-US" sz="3200" dirty="0"/>
              <a:t>.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BAFF48D-945C-452B-BF11-DE48AC5819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9757"/>
            <a:ext cx="12192000" cy="81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14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AF677A-852A-4524-B4DE-570E80747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Kuota</a:t>
            </a:r>
            <a:r>
              <a:rPr lang="en-US" dirty="0"/>
              <a:t> Wilayah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="" xmlns:a16="http://schemas.microsoft.com/office/drawing/2014/main" id="{C7BD6563-506A-4F92-9BE1-311C3B1138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850648"/>
              </p:ext>
            </p:extLst>
          </p:nvPr>
        </p:nvGraphicFramePr>
        <p:xfrm>
          <a:off x="4371280" y="573881"/>
          <a:ext cx="6501644" cy="6284119"/>
        </p:xfrm>
        <a:graphic>
          <a:graphicData uri="http://schemas.openxmlformats.org/drawingml/2006/table">
            <a:tbl>
              <a:tblPr/>
              <a:tblGrid>
                <a:gridCol w="3250822">
                  <a:extLst>
                    <a:ext uri="{9D8B030D-6E8A-4147-A177-3AD203B41FA5}">
                      <a16:colId xmlns="" xmlns:a16="http://schemas.microsoft.com/office/drawing/2014/main" val="4060230844"/>
                    </a:ext>
                  </a:extLst>
                </a:gridCol>
                <a:gridCol w="3250822">
                  <a:extLst>
                    <a:ext uri="{9D8B030D-6E8A-4147-A177-3AD203B41FA5}">
                      <a16:colId xmlns="" xmlns:a16="http://schemas.microsoft.com/office/drawing/2014/main" val="4275476423"/>
                    </a:ext>
                  </a:extLst>
                </a:gridCol>
              </a:tblGrid>
              <a:tr h="529879">
                <a:tc>
                  <a:txBody>
                    <a:bodyPr/>
                    <a:lstStyle/>
                    <a:p>
                      <a:r>
                        <a:rPr lang="en-US" sz="1800" b="1" i="0" dirty="0">
                          <a:solidFill>
                            <a:srgbClr val="242021"/>
                          </a:solidFill>
                          <a:effectLst/>
                          <a:latin typeface="MyriadPro-Bold"/>
                        </a:rPr>
                        <a:t>Wilayah </a:t>
                      </a:r>
                      <a:endParaRPr lang="en-US" sz="1800" dirty="0">
                        <a:effectLst/>
                      </a:endParaRPr>
                    </a:p>
                  </a:txBody>
                  <a:tcPr marL="85320" marR="85320" marT="42660" marB="426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 dirty="0" err="1">
                          <a:solidFill>
                            <a:srgbClr val="242021"/>
                          </a:solidFill>
                          <a:effectLst/>
                          <a:latin typeface="MyriadPro-Bold"/>
                        </a:rPr>
                        <a:t>Kuota</a:t>
                      </a:r>
                      <a:endParaRPr lang="en-US" sz="1800" dirty="0">
                        <a:effectLst/>
                      </a:endParaRPr>
                    </a:p>
                  </a:txBody>
                  <a:tcPr marL="85320" marR="85320" marT="42660" marB="426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79247236"/>
                  </a:ext>
                </a:extLst>
              </a:tr>
              <a:tr h="310276"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solidFill>
                            <a:srgbClr val="242021"/>
                          </a:solidFill>
                          <a:effectLst/>
                          <a:latin typeface="MyriadPro-Regular"/>
                        </a:rPr>
                        <a:t>LLDIKTI Wilayah I </a:t>
                      </a:r>
                      <a:endParaRPr lang="en-US" sz="1800" dirty="0">
                        <a:effectLst/>
                      </a:endParaRPr>
                    </a:p>
                  </a:txBody>
                  <a:tcPr marL="85320" marR="85320" marT="42660" marB="426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solidFill>
                            <a:srgbClr val="242021"/>
                          </a:solidFill>
                          <a:effectLst/>
                          <a:latin typeface="MyriadPro-Regular"/>
                        </a:rPr>
                        <a:t>8</a:t>
                      </a:r>
                      <a:endParaRPr lang="en-US" sz="1800" dirty="0">
                        <a:effectLst/>
                      </a:endParaRPr>
                    </a:p>
                  </a:txBody>
                  <a:tcPr marL="85320" marR="85320" marT="42660" marB="426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76443898"/>
                  </a:ext>
                </a:extLst>
              </a:tr>
              <a:tr h="310276"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solidFill>
                            <a:srgbClr val="242021"/>
                          </a:solidFill>
                          <a:effectLst/>
                          <a:latin typeface="MyriadPro-Regular"/>
                        </a:rPr>
                        <a:t>LLDIKTI Wilayah II </a:t>
                      </a:r>
                      <a:endParaRPr lang="en-US" sz="1800" dirty="0">
                        <a:effectLst/>
                      </a:endParaRPr>
                    </a:p>
                  </a:txBody>
                  <a:tcPr marL="85320" marR="85320" marT="42660" marB="426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solidFill>
                            <a:srgbClr val="242021"/>
                          </a:solidFill>
                          <a:effectLst/>
                          <a:latin typeface="MyriadPro-Regular"/>
                        </a:rPr>
                        <a:t>8</a:t>
                      </a:r>
                      <a:endParaRPr lang="en-US" sz="1800" dirty="0">
                        <a:effectLst/>
                      </a:endParaRPr>
                    </a:p>
                  </a:txBody>
                  <a:tcPr marL="85320" marR="85320" marT="42660" marB="426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22668229"/>
                  </a:ext>
                </a:extLst>
              </a:tr>
              <a:tr h="310276"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solidFill>
                            <a:srgbClr val="242021"/>
                          </a:solidFill>
                          <a:effectLst/>
                          <a:latin typeface="MyriadPro-Regular"/>
                        </a:rPr>
                        <a:t>LLDIKTI Wilayah III </a:t>
                      </a:r>
                      <a:endParaRPr lang="en-US" sz="1800" dirty="0">
                        <a:effectLst/>
                      </a:endParaRPr>
                    </a:p>
                  </a:txBody>
                  <a:tcPr marL="85320" marR="85320" marT="42660" marB="426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solidFill>
                            <a:srgbClr val="242021"/>
                          </a:solidFill>
                          <a:effectLst/>
                          <a:latin typeface="MyriadPro-Regular"/>
                        </a:rPr>
                        <a:t>10</a:t>
                      </a:r>
                      <a:endParaRPr lang="en-US" sz="1800" dirty="0">
                        <a:effectLst/>
                      </a:endParaRPr>
                    </a:p>
                  </a:txBody>
                  <a:tcPr marL="85320" marR="85320" marT="42660" marB="426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85573172"/>
                  </a:ext>
                </a:extLst>
              </a:tr>
              <a:tr h="310276"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solidFill>
                            <a:srgbClr val="242021"/>
                          </a:solidFill>
                          <a:effectLst/>
                          <a:latin typeface="MyriadPro-Regular"/>
                        </a:rPr>
                        <a:t>LLDIKTI Wilayah IV </a:t>
                      </a:r>
                      <a:endParaRPr lang="en-US" sz="1800" dirty="0">
                        <a:effectLst/>
                      </a:endParaRPr>
                    </a:p>
                  </a:txBody>
                  <a:tcPr marL="85320" marR="85320" marT="42660" marB="426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solidFill>
                            <a:srgbClr val="242021"/>
                          </a:solidFill>
                          <a:effectLst/>
                          <a:latin typeface="MyriadPro-Regular"/>
                        </a:rPr>
                        <a:t>10</a:t>
                      </a:r>
                      <a:endParaRPr lang="en-US" sz="1800" dirty="0">
                        <a:effectLst/>
                      </a:endParaRPr>
                    </a:p>
                  </a:txBody>
                  <a:tcPr marL="85320" marR="85320" marT="42660" marB="426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65335370"/>
                  </a:ext>
                </a:extLst>
              </a:tr>
              <a:tr h="310276"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solidFill>
                            <a:srgbClr val="242021"/>
                          </a:solidFill>
                          <a:effectLst/>
                          <a:latin typeface="MyriadPro-Regular"/>
                        </a:rPr>
                        <a:t>LLDIKTI Wilayah V </a:t>
                      </a:r>
                      <a:endParaRPr lang="en-US" sz="1800" dirty="0">
                        <a:effectLst/>
                      </a:endParaRPr>
                    </a:p>
                  </a:txBody>
                  <a:tcPr marL="85320" marR="85320" marT="42660" marB="426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solidFill>
                            <a:srgbClr val="242021"/>
                          </a:solidFill>
                          <a:effectLst/>
                          <a:latin typeface="MyriadPro-Regular"/>
                        </a:rPr>
                        <a:t>8</a:t>
                      </a:r>
                      <a:endParaRPr lang="en-US" sz="1800" dirty="0">
                        <a:effectLst/>
                      </a:endParaRPr>
                    </a:p>
                  </a:txBody>
                  <a:tcPr marL="85320" marR="85320" marT="42660" marB="426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55782960"/>
                  </a:ext>
                </a:extLst>
              </a:tr>
              <a:tr h="310276"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solidFill>
                            <a:srgbClr val="242021"/>
                          </a:solidFill>
                          <a:effectLst/>
                          <a:latin typeface="MyriadPro-Regular"/>
                        </a:rPr>
                        <a:t>LLDIKTI Wilayah VI </a:t>
                      </a:r>
                      <a:endParaRPr lang="en-US" sz="1800" dirty="0">
                        <a:effectLst/>
                      </a:endParaRPr>
                    </a:p>
                  </a:txBody>
                  <a:tcPr marL="85320" marR="85320" marT="42660" marB="426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solidFill>
                            <a:srgbClr val="242021"/>
                          </a:solidFill>
                          <a:effectLst/>
                          <a:latin typeface="MyriadPro-Regular"/>
                        </a:rPr>
                        <a:t>8</a:t>
                      </a:r>
                      <a:endParaRPr lang="en-US" sz="1800" dirty="0">
                        <a:effectLst/>
                      </a:endParaRPr>
                    </a:p>
                  </a:txBody>
                  <a:tcPr marL="85320" marR="85320" marT="42660" marB="426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10740062"/>
                  </a:ext>
                </a:extLst>
              </a:tr>
              <a:tr h="310276"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solidFill>
                            <a:srgbClr val="242021"/>
                          </a:solidFill>
                          <a:effectLst/>
                          <a:latin typeface="MyriadPro-Regular"/>
                        </a:rPr>
                        <a:t>LLDIKTI Wilayah VII </a:t>
                      </a:r>
                      <a:endParaRPr lang="en-US" sz="1800" dirty="0">
                        <a:effectLst/>
                      </a:endParaRPr>
                    </a:p>
                  </a:txBody>
                  <a:tcPr marL="85320" marR="85320" marT="42660" marB="426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solidFill>
                            <a:srgbClr val="242021"/>
                          </a:solidFill>
                          <a:effectLst/>
                          <a:latin typeface="MyriadPro-Regular"/>
                        </a:rPr>
                        <a:t>10</a:t>
                      </a:r>
                      <a:endParaRPr lang="en-US" sz="1800" dirty="0">
                        <a:effectLst/>
                      </a:endParaRPr>
                    </a:p>
                  </a:txBody>
                  <a:tcPr marL="85320" marR="85320" marT="42660" marB="426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87154576"/>
                  </a:ext>
                </a:extLst>
              </a:tr>
              <a:tr h="310276"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solidFill>
                            <a:srgbClr val="242021"/>
                          </a:solidFill>
                          <a:effectLst/>
                          <a:latin typeface="MyriadPro-Regular"/>
                        </a:rPr>
                        <a:t>LLDIKTI Wilayah VIII </a:t>
                      </a:r>
                      <a:endParaRPr lang="en-US" sz="1800" dirty="0">
                        <a:effectLst/>
                      </a:endParaRPr>
                    </a:p>
                  </a:txBody>
                  <a:tcPr marL="85320" marR="85320" marT="42660" marB="426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solidFill>
                            <a:srgbClr val="242021"/>
                          </a:solidFill>
                          <a:effectLst/>
                          <a:latin typeface="MyriadPro-Regular"/>
                        </a:rPr>
                        <a:t>6</a:t>
                      </a:r>
                      <a:endParaRPr lang="en-US" sz="1800" dirty="0">
                        <a:effectLst/>
                      </a:endParaRPr>
                    </a:p>
                  </a:txBody>
                  <a:tcPr marL="85320" marR="85320" marT="42660" marB="426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80089549"/>
                  </a:ext>
                </a:extLst>
              </a:tr>
              <a:tr h="310276"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solidFill>
                            <a:srgbClr val="242021"/>
                          </a:solidFill>
                          <a:effectLst/>
                          <a:latin typeface="MyriadPro-Regular"/>
                        </a:rPr>
                        <a:t>LLDIKTI Wilayah IX </a:t>
                      </a:r>
                      <a:endParaRPr lang="en-US" sz="1800" dirty="0">
                        <a:effectLst/>
                      </a:endParaRPr>
                    </a:p>
                  </a:txBody>
                  <a:tcPr marL="85320" marR="85320" marT="42660" marB="426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solidFill>
                            <a:srgbClr val="242021"/>
                          </a:solidFill>
                          <a:effectLst/>
                          <a:latin typeface="MyriadPro-Regular"/>
                        </a:rPr>
                        <a:t>8</a:t>
                      </a:r>
                      <a:endParaRPr lang="en-US" sz="1800" dirty="0">
                        <a:effectLst/>
                      </a:endParaRPr>
                    </a:p>
                  </a:txBody>
                  <a:tcPr marL="85320" marR="85320" marT="42660" marB="426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42186153"/>
                  </a:ext>
                </a:extLst>
              </a:tr>
              <a:tr h="310276"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solidFill>
                            <a:srgbClr val="242021"/>
                          </a:solidFill>
                          <a:effectLst/>
                          <a:latin typeface="MyriadPro-Regular"/>
                        </a:rPr>
                        <a:t>LLDIKTI Wilayah X </a:t>
                      </a:r>
                      <a:endParaRPr lang="en-US" sz="1800" dirty="0">
                        <a:effectLst/>
                      </a:endParaRPr>
                    </a:p>
                  </a:txBody>
                  <a:tcPr marL="85320" marR="85320" marT="42660" marB="426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solidFill>
                            <a:srgbClr val="242021"/>
                          </a:solidFill>
                          <a:effectLst/>
                          <a:latin typeface="MyriadPro-Regular"/>
                        </a:rPr>
                        <a:t>8</a:t>
                      </a:r>
                      <a:endParaRPr lang="en-US" sz="1800" dirty="0">
                        <a:effectLst/>
                      </a:endParaRPr>
                    </a:p>
                  </a:txBody>
                  <a:tcPr marL="85320" marR="85320" marT="42660" marB="426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38288452"/>
                  </a:ext>
                </a:extLst>
              </a:tr>
              <a:tr h="310276"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solidFill>
                            <a:srgbClr val="242021"/>
                          </a:solidFill>
                          <a:effectLst/>
                          <a:latin typeface="MyriadPro-Regular"/>
                        </a:rPr>
                        <a:t>LLDIKTI Wilayah XI </a:t>
                      </a:r>
                      <a:endParaRPr lang="en-US" sz="1800" dirty="0">
                        <a:effectLst/>
                      </a:endParaRPr>
                    </a:p>
                  </a:txBody>
                  <a:tcPr marL="85320" marR="85320" marT="42660" marB="426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solidFill>
                            <a:srgbClr val="242021"/>
                          </a:solidFill>
                          <a:effectLst/>
                          <a:latin typeface="MyriadPro-Regular"/>
                        </a:rPr>
                        <a:t>6</a:t>
                      </a:r>
                      <a:endParaRPr lang="en-US" sz="1800" dirty="0">
                        <a:effectLst/>
                      </a:endParaRPr>
                    </a:p>
                  </a:txBody>
                  <a:tcPr marL="85320" marR="85320" marT="42660" marB="426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36331353"/>
                  </a:ext>
                </a:extLst>
              </a:tr>
              <a:tr h="310276"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solidFill>
                            <a:srgbClr val="242021"/>
                          </a:solidFill>
                          <a:effectLst/>
                          <a:latin typeface="MyriadPro-Regular"/>
                        </a:rPr>
                        <a:t>LLDIKTI Wilayah XII </a:t>
                      </a:r>
                      <a:endParaRPr lang="en-US" sz="1800" dirty="0">
                        <a:effectLst/>
                      </a:endParaRPr>
                    </a:p>
                  </a:txBody>
                  <a:tcPr marL="85320" marR="85320" marT="42660" marB="426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solidFill>
                            <a:srgbClr val="242021"/>
                          </a:solidFill>
                          <a:effectLst/>
                          <a:latin typeface="MyriadPro-Regular"/>
                        </a:rPr>
                        <a:t>6</a:t>
                      </a:r>
                      <a:endParaRPr lang="en-US" sz="1800" dirty="0">
                        <a:effectLst/>
                      </a:endParaRPr>
                    </a:p>
                  </a:txBody>
                  <a:tcPr marL="85320" marR="85320" marT="42660" marB="426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76607047"/>
                  </a:ext>
                </a:extLst>
              </a:tr>
              <a:tr h="310276"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solidFill>
                            <a:srgbClr val="242021"/>
                          </a:solidFill>
                          <a:effectLst/>
                          <a:latin typeface="MyriadPro-Regular"/>
                        </a:rPr>
                        <a:t>LLDIKTI Wilayah XIII </a:t>
                      </a:r>
                      <a:endParaRPr lang="en-US" sz="1800" dirty="0">
                        <a:effectLst/>
                      </a:endParaRPr>
                    </a:p>
                  </a:txBody>
                  <a:tcPr marL="85320" marR="85320" marT="42660" marB="426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solidFill>
                            <a:srgbClr val="242021"/>
                          </a:solidFill>
                          <a:effectLst/>
                          <a:latin typeface="MyriadPro-Regular"/>
                        </a:rPr>
                        <a:t>5</a:t>
                      </a:r>
                      <a:endParaRPr lang="en-US" sz="1800" dirty="0">
                        <a:effectLst/>
                      </a:endParaRPr>
                    </a:p>
                  </a:txBody>
                  <a:tcPr marL="85320" marR="85320" marT="42660" marB="426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78167358"/>
                  </a:ext>
                </a:extLst>
              </a:tr>
              <a:tr h="310276"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solidFill>
                            <a:srgbClr val="242021"/>
                          </a:solidFill>
                          <a:effectLst/>
                          <a:latin typeface="MyriadPro-Regular"/>
                        </a:rPr>
                        <a:t>LLDIKTI Wilayah XIV </a:t>
                      </a:r>
                      <a:endParaRPr lang="en-US" sz="1800" dirty="0">
                        <a:effectLst/>
                      </a:endParaRPr>
                    </a:p>
                  </a:txBody>
                  <a:tcPr marL="85320" marR="85320" marT="42660" marB="426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solidFill>
                            <a:srgbClr val="242021"/>
                          </a:solidFill>
                          <a:effectLst/>
                          <a:latin typeface="MyriadPro-Regular"/>
                        </a:rPr>
                        <a:t>5</a:t>
                      </a:r>
                      <a:endParaRPr lang="en-US" sz="1800" dirty="0">
                        <a:effectLst/>
                      </a:endParaRPr>
                    </a:p>
                  </a:txBody>
                  <a:tcPr marL="85320" marR="85320" marT="42660" marB="426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47742736"/>
                  </a:ext>
                </a:extLst>
              </a:tr>
              <a:tr h="310276"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solidFill>
                            <a:srgbClr val="242021"/>
                          </a:solidFill>
                          <a:effectLst/>
                          <a:latin typeface="MyriadPro-Regular"/>
                        </a:rPr>
                        <a:t>LLDIKTI Wilayah XV </a:t>
                      </a:r>
                      <a:endParaRPr lang="en-US" sz="1800" dirty="0">
                        <a:effectLst/>
                      </a:endParaRPr>
                    </a:p>
                  </a:txBody>
                  <a:tcPr marL="85320" marR="85320" marT="42660" marB="426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solidFill>
                            <a:srgbClr val="242021"/>
                          </a:solidFill>
                          <a:effectLst/>
                          <a:latin typeface="MyriadPro-Regular"/>
                        </a:rPr>
                        <a:t>3</a:t>
                      </a:r>
                      <a:endParaRPr lang="en-US" sz="1800" dirty="0">
                        <a:effectLst/>
                      </a:endParaRPr>
                    </a:p>
                  </a:txBody>
                  <a:tcPr marL="85320" marR="85320" marT="42660" marB="426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34761137"/>
                  </a:ext>
                </a:extLst>
              </a:tr>
              <a:tr h="310276"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solidFill>
                            <a:srgbClr val="242021"/>
                          </a:solidFill>
                          <a:effectLst/>
                          <a:latin typeface="MyriadPro-Regular"/>
                        </a:rPr>
                        <a:t>LLDIKTI Wilayah XVI </a:t>
                      </a:r>
                      <a:endParaRPr lang="en-US" sz="1800" dirty="0">
                        <a:effectLst/>
                      </a:endParaRPr>
                    </a:p>
                  </a:txBody>
                  <a:tcPr marL="85320" marR="85320" marT="42660" marB="426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solidFill>
                            <a:srgbClr val="242021"/>
                          </a:solidFill>
                          <a:effectLst/>
                          <a:latin typeface="MyriadPro-Regular"/>
                        </a:rPr>
                        <a:t>3</a:t>
                      </a:r>
                      <a:endParaRPr lang="en-US" sz="1800" dirty="0">
                        <a:effectLst/>
                      </a:endParaRPr>
                    </a:p>
                  </a:txBody>
                  <a:tcPr marL="85320" marR="85320" marT="42660" marB="426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81114985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81BD914-F285-40E3-9323-6B5D3F939C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9757"/>
            <a:ext cx="12192000" cy="810381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="" xmlns:a16="http://schemas.microsoft.com/office/drawing/2014/main" id="{D05A6C2D-8EC6-407C-B0F3-0D49BE8E6A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-276999"/>
            <a:ext cx="1395861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592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AF677A-852A-4524-B4DE-570E80747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0624"/>
            <a:ext cx="10515600" cy="920064"/>
          </a:xfrm>
        </p:spPr>
        <p:txBody>
          <a:bodyPr/>
          <a:lstStyle/>
          <a:p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seleksi</a:t>
            </a:r>
            <a:r>
              <a:rPr lang="en-US" dirty="0" smtClean="0"/>
              <a:t> </a:t>
            </a:r>
            <a:r>
              <a:rPr lang="en-US" dirty="0" err="1" smtClean="0"/>
              <a:t>wilayah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C8D65C7-156F-4FD6-869B-CB42170C0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Berbasis</a:t>
            </a:r>
            <a:r>
              <a:rPr lang="en-US" dirty="0" smtClean="0"/>
              <a:t> Video (Real-Time)</a:t>
            </a:r>
          </a:p>
          <a:p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tahap</a:t>
            </a:r>
            <a:r>
              <a:rPr lang="en-US" dirty="0" smtClean="0"/>
              <a:t> </a:t>
            </a:r>
            <a:r>
              <a:rPr lang="en-US" dirty="0" err="1" smtClean="0"/>
              <a:t>perekaman</a:t>
            </a:r>
            <a:r>
              <a:rPr lang="en-US" dirty="0" smtClean="0"/>
              <a:t> video:</a:t>
            </a:r>
          </a:p>
          <a:p>
            <a:pPr marL="0" indent="0">
              <a:buNone/>
            </a:pPr>
            <a:r>
              <a:rPr lang="en-US" dirty="0" smtClean="0"/>
              <a:t>	Video 1: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debater 1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-Video solo speech </a:t>
            </a:r>
            <a:r>
              <a:rPr lang="en-US" dirty="0" err="1" smtClean="0"/>
              <a:t>sebagai</a:t>
            </a:r>
            <a:r>
              <a:rPr lang="en-US" dirty="0" smtClean="0"/>
              <a:t> PM </a:t>
            </a:r>
            <a:r>
              <a:rPr lang="en-US" dirty="0" err="1" smtClean="0"/>
              <a:t>menanggapi</a:t>
            </a:r>
            <a:r>
              <a:rPr lang="en-US" dirty="0" smtClean="0"/>
              <a:t> </a:t>
            </a:r>
            <a:r>
              <a:rPr lang="en-US" dirty="0" err="1" smtClean="0"/>
              <a:t>mosi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Video 2: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/>
              <a:t>d</a:t>
            </a:r>
            <a:r>
              <a:rPr lang="en-US" dirty="0" smtClean="0"/>
              <a:t>ebater 2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Video solo speech </a:t>
            </a:r>
            <a:r>
              <a:rPr lang="en-US" dirty="0" err="1" smtClean="0"/>
              <a:t>sebagai</a:t>
            </a:r>
            <a:r>
              <a:rPr lang="en-US" dirty="0" smtClean="0"/>
              <a:t> LO </a:t>
            </a:r>
            <a:r>
              <a:rPr lang="en-US" dirty="0" err="1" smtClean="0"/>
              <a:t>menanggapi</a:t>
            </a:r>
            <a:r>
              <a:rPr lang="en-US" dirty="0" smtClean="0"/>
              <a:t> </a:t>
            </a:r>
            <a:r>
              <a:rPr lang="en-US" dirty="0" err="1" smtClean="0"/>
              <a:t>rekaman</a:t>
            </a:r>
            <a:r>
              <a:rPr lang="en-US" dirty="0" smtClean="0"/>
              <a:t> video </a:t>
            </a:r>
            <a:r>
              <a:rPr lang="en-US" dirty="0" err="1" smtClean="0"/>
              <a:t>dari</a:t>
            </a:r>
            <a:r>
              <a:rPr lang="en-US" dirty="0" smtClean="0"/>
              <a:t> 	     	   </a:t>
            </a:r>
            <a:r>
              <a:rPr lang="en-US" dirty="0" err="1" smtClean="0"/>
              <a:t>panitia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Video 3:</a:t>
            </a:r>
          </a:p>
          <a:p>
            <a:pPr marL="0" indent="0">
              <a:buNone/>
            </a:pPr>
            <a:r>
              <a:rPr lang="en-US" dirty="0" smtClean="0"/>
              <a:t>	-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kedua</a:t>
            </a:r>
            <a:r>
              <a:rPr lang="en-US" dirty="0" smtClean="0"/>
              <a:t> debater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Video solo speech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kedua</a:t>
            </a:r>
            <a:r>
              <a:rPr lang="en-US" dirty="0" smtClean="0"/>
              <a:t> debater </a:t>
            </a:r>
            <a:r>
              <a:rPr lang="en-US" dirty="0" err="1" smtClean="0"/>
              <a:t>sebagai</a:t>
            </a:r>
            <a:r>
              <a:rPr lang="en-US" dirty="0" smtClean="0"/>
              <a:t> MG </a:t>
            </a:r>
            <a:r>
              <a:rPr lang="en-US" dirty="0" err="1" smtClean="0"/>
              <a:t>dan</a:t>
            </a:r>
            <a:r>
              <a:rPr lang="en-US" dirty="0" smtClean="0"/>
              <a:t> GW 	</a:t>
            </a:r>
            <a:r>
              <a:rPr lang="en-US" dirty="0" err="1" smtClean="0"/>
              <a:t>menanggapi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Opening debate (OG vs OO)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81BD914-F285-40E3-9323-6B5D3F939C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9757"/>
            <a:ext cx="12192000" cy="81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286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AF677A-852A-4524-B4DE-570E80747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0624"/>
            <a:ext cx="10515600" cy="920064"/>
          </a:xfrm>
        </p:spPr>
        <p:txBody>
          <a:bodyPr/>
          <a:lstStyle/>
          <a:p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pengunggahan</a:t>
            </a:r>
            <a:r>
              <a:rPr lang="en-US" dirty="0" smtClean="0"/>
              <a:t> Video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C8D65C7-156F-4FD6-869B-CB42170C0F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Diunggah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G-</a:t>
            </a:r>
            <a:r>
              <a:rPr lang="en-US" dirty="0" err="1" smtClean="0"/>
              <a:t>Grive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Alamat</a:t>
            </a:r>
            <a:r>
              <a:rPr lang="en-US" dirty="0" smtClean="0"/>
              <a:t> </a:t>
            </a:r>
            <a:r>
              <a:rPr lang="en-US" dirty="0" err="1" smtClean="0"/>
              <a:t>tautan</a:t>
            </a:r>
            <a:r>
              <a:rPr lang="en-US" dirty="0" smtClean="0"/>
              <a:t> G-Drive </a:t>
            </a:r>
            <a:r>
              <a:rPr lang="en-US" dirty="0" err="1" smtClean="0"/>
              <a:t>dikirimkan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panitia</a:t>
            </a:r>
            <a:r>
              <a:rPr lang="en-US" dirty="0" smtClean="0"/>
              <a:t> </a:t>
            </a:r>
            <a:r>
              <a:rPr lang="en-US" dirty="0" err="1" smtClean="0"/>
              <a:t>Puspresnas</a:t>
            </a:r>
            <a:endParaRPr lang="en-US" dirty="0" smtClean="0"/>
          </a:p>
          <a:p>
            <a:r>
              <a:rPr lang="en-US" dirty="0" err="1" smtClean="0"/>
              <a:t>Yakinkan</a:t>
            </a:r>
            <a:r>
              <a:rPr lang="en-US" dirty="0" smtClean="0"/>
              <a:t> G-Drive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terkunci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81BD914-F285-40E3-9323-6B5D3F939C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9757"/>
            <a:ext cx="12192000" cy="81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947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AF677A-852A-4524-B4DE-570E80747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0624"/>
            <a:ext cx="10515600" cy="920064"/>
          </a:xfrm>
        </p:spPr>
        <p:txBody>
          <a:bodyPr/>
          <a:lstStyle/>
          <a:p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perekaman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C8D65C7-156F-4FD6-869B-CB42170C0F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Video 1:</a:t>
            </a:r>
          </a:p>
          <a:p>
            <a:pPr>
              <a:buFontTx/>
              <a:buChar char="-"/>
            </a:pPr>
            <a:r>
              <a:rPr lang="en-US" dirty="0" smtClean="0"/>
              <a:t>Motion release: 5 </a:t>
            </a:r>
            <a:r>
              <a:rPr lang="en-US" dirty="0" err="1" smtClean="0"/>
              <a:t>menit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Case Building: 15 </a:t>
            </a:r>
            <a:r>
              <a:rPr lang="en-US" dirty="0" err="1" smtClean="0"/>
              <a:t>menit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Perekaman</a:t>
            </a:r>
            <a:r>
              <a:rPr lang="en-US" dirty="0" smtClean="0"/>
              <a:t>: 15 </a:t>
            </a:r>
            <a:r>
              <a:rPr lang="en-US" dirty="0" err="1" smtClean="0"/>
              <a:t>menit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Pengunggahan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G-drive: 60 </a:t>
            </a:r>
            <a:r>
              <a:rPr lang="en-US" dirty="0" err="1" smtClean="0"/>
              <a:t>menit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Video 2:</a:t>
            </a:r>
          </a:p>
          <a:p>
            <a:pPr>
              <a:buFontTx/>
              <a:buChar char="-"/>
            </a:pPr>
            <a:r>
              <a:rPr lang="en-US" dirty="0" err="1" smtClean="0"/>
              <a:t>Menonton</a:t>
            </a:r>
            <a:r>
              <a:rPr lang="en-US" dirty="0" smtClean="0"/>
              <a:t> video PM: 10 </a:t>
            </a:r>
            <a:r>
              <a:rPr lang="en-US" dirty="0" err="1" smtClean="0"/>
              <a:t>menit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Case Building: 15 </a:t>
            </a:r>
            <a:r>
              <a:rPr lang="en-US" dirty="0" err="1" smtClean="0"/>
              <a:t>menit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Perekaman</a:t>
            </a:r>
            <a:r>
              <a:rPr lang="en-US" dirty="0" smtClean="0"/>
              <a:t>: 15 </a:t>
            </a:r>
            <a:r>
              <a:rPr lang="en-US" dirty="0" err="1" smtClean="0"/>
              <a:t>menit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Pengunggahan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G0drive: 60 </a:t>
            </a:r>
            <a:r>
              <a:rPr lang="en-US" dirty="0" err="1" smtClean="0"/>
              <a:t>menit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81BD914-F285-40E3-9323-6B5D3F939C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9757"/>
            <a:ext cx="12192000" cy="81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0907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524</Words>
  <Application>Microsoft Macintosh PowerPoint</Application>
  <PresentationFormat>Widescreen</PresentationFormat>
  <Paragraphs>139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Calibri</vt:lpstr>
      <vt:lpstr>Calibri Light</vt:lpstr>
      <vt:lpstr>MyriadPro-Bold</vt:lpstr>
      <vt:lpstr>MyriadPro-Regular</vt:lpstr>
      <vt:lpstr>Times New Roman</vt:lpstr>
      <vt:lpstr>Arial</vt:lpstr>
      <vt:lpstr>Office Theme</vt:lpstr>
      <vt:lpstr>NUDC KDMI Wilayah 2022</vt:lpstr>
      <vt:lpstr> UMUM</vt:lpstr>
      <vt:lpstr>Tujuan</vt:lpstr>
      <vt:lpstr>Sasaran</vt:lpstr>
      <vt:lpstr>Peserta</vt:lpstr>
      <vt:lpstr>Kuota Wilayah</vt:lpstr>
      <vt:lpstr>Prosedur seleksi wilayah</vt:lpstr>
      <vt:lpstr>Prosedur pengunggahan Video</vt:lpstr>
      <vt:lpstr>Prosedur perekaman</vt:lpstr>
      <vt:lpstr>Video 3:</vt:lpstr>
      <vt:lpstr>Tantangan Mosi 2 untuk Peserta 2</vt:lpstr>
      <vt:lpstr>Tantangan Mosi 3 untuk Peserta 1 dan 2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UNIVERSITY DEBATING CHAMPIONSIP (NUDC) 2021</dc:title>
  <dc:creator>ASUS</dc:creator>
  <cp:lastModifiedBy>Microsoft Office User</cp:lastModifiedBy>
  <cp:revision>16</cp:revision>
  <dcterms:created xsi:type="dcterms:W3CDTF">2021-04-28T11:41:29Z</dcterms:created>
  <dcterms:modified xsi:type="dcterms:W3CDTF">2022-06-12T05:01:26Z</dcterms:modified>
</cp:coreProperties>
</file>